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5" r:id="rId4"/>
    <p:sldId id="284" r:id="rId5"/>
    <p:sldId id="288" r:id="rId6"/>
    <p:sldId id="289" r:id="rId7"/>
    <p:sldId id="285" r:id="rId8"/>
    <p:sldId id="290" r:id="rId9"/>
    <p:sldId id="292" r:id="rId10"/>
    <p:sldId id="291" r:id="rId11"/>
    <p:sldId id="293" r:id="rId12"/>
    <p:sldId id="294" r:id="rId13"/>
    <p:sldId id="312" r:id="rId14"/>
    <p:sldId id="313" r:id="rId15"/>
    <p:sldId id="314" r:id="rId16"/>
    <p:sldId id="315" r:id="rId17"/>
    <p:sldId id="316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00" r:id="rId28"/>
    <p:sldId id="30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3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22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BULLEJOS VILLEGAS" userId="32a75a8dcacdf30b" providerId="LiveId" clId="{FF7ED535-F141-1840-B3ED-5E5B7987C89E}"/>
    <pc:docChg chg="delSld modSld">
      <pc:chgData name="LUIS BULLEJOS VILLEGAS" userId="32a75a8dcacdf30b" providerId="LiveId" clId="{FF7ED535-F141-1840-B3ED-5E5B7987C89E}" dt="2021-03-08T09:10:43.722" v="14" actId="2696"/>
      <pc:docMkLst>
        <pc:docMk/>
      </pc:docMkLst>
      <pc:sldChg chg="modSp mod">
        <pc:chgData name="LUIS BULLEJOS VILLEGAS" userId="32a75a8dcacdf30b" providerId="LiveId" clId="{FF7ED535-F141-1840-B3ED-5E5B7987C89E}" dt="2021-03-08T09:09:59.395" v="13" actId="20577"/>
        <pc:sldMkLst>
          <pc:docMk/>
          <pc:sldMk cId="123834252" sldId="284"/>
        </pc:sldMkLst>
        <pc:spChg chg="mod">
          <ac:chgData name="LUIS BULLEJOS VILLEGAS" userId="32a75a8dcacdf30b" providerId="LiveId" clId="{FF7ED535-F141-1840-B3ED-5E5B7987C89E}" dt="2021-03-08T09:09:59.395" v="13" actId="20577"/>
          <ac:spMkLst>
            <pc:docMk/>
            <pc:sldMk cId="123834252" sldId="284"/>
            <ac:spMk id="3" creationId="{00000000-0000-0000-0000-000000000000}"/>
          </ac:spMkLst>
        </pc:spChg>
      </pc:sldChg>
      <pc:sldChg chg="del">
        <pc:chgData name="LUIS BULLEJOS VILLEGAS" userId="32a75a8dcacdf30b" providerId="LiveId" clId="{FF7ED535-F141-1840-B3ED-5E5B7987C89E}" dt="2021-03-08T09:10:43.722" v="14" actId="2696"/>
        <pc:sldMkLst>
          <pc:docMk/>
          <pc:sldMk cId="300891915" sldId="3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75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1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92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29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7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13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05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48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15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5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86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8/3/21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34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8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qeqlliPLQc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5984" y="506777"/>
            <a:ext cx="1829735" cy="104944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Y:\ADMINISTRACION\LOGOTIPOS\firma fijap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80639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de smurfit kap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9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3 3.Soluciones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64456" y="1340768"/>
            <a:ext cx="79415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3.2 Cerrado y formado de cajas</a:t>
            </a:r>
          </a:p>
          <a:p>
            <a:pPr algn="just"/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Previo a la conformación del palet se pueden usar máquinas flejadoras horizontales, precintadoras e incluso formadoras de cajas que aumenten la productividad en fábricas donde sus productos vayan dentro de cajas. En éste proceso podemos ofrecer máquinas manuales o máquinas listas para trabajar en una línea automática.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533428" cy="280151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20" y="4085399"/>
            <a:ext cx="3058385" cy="17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3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3 3.Soluciones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00652" y="1397675"/>
            <a:ext cx="79208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3.4 Protección de producto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Ofrecemos materiales de embalaje y sistemas que ayudan a proteger su producto. Dependiendo de su producto contamos con un gran stock de materiales para cubrir sus necesidades, todo tipo de bobinas de burbuja, espumas, cartón, materiales que ayudaran al </a:t>
            </a:r>
            <a:r>
              <a:rPr lang="es-ES" b="1" dirty="0">
                <a:solidFill>
                  <a:srgbClr val="002060"/>
                </a:solidFill>
              </a:rPr>
              <a:t>envolver</a:t>
            </a:r>
            <a:r>
              <a:rPr lang="es-ES" dirty="0">
                <a:solidFill>
                  <a:srgbClr val="002060"/>
                </a:solidFill>
              </a:rPr>
              <a:t>, </a:t>
            </a:r>
            <a:r>
              <a:rPr lang="es-ES" b="1" dirty="0">
                <a:solidFill>
                  <a:srgbClr val="002060"/>
                </a:solidFill>
              </a:rPr>
              <a:t>bloquear</a:t>
            </a:r>
            <a:r>
              <a:rPr lang="es-ES" dirty="0">
                <a:solidFill>
                  <a:srgbClr val="002060"/>
                </a:solidFill>
              </a:rPr>
              <a:t> o </a:t>
            </a:r>
            <a:r>
              <a:rPr lang="es-ES" b="1" dirty="0">
                <a:solidFill>
                  <a:srgbClr val="002060"/>
                </a:solidFill>
              </a:rPr>
              <a:t>rellenar</a:t>
            </a:r>
            <a:r>
              <a:rPr lang="es-ES" dirty="0">
                <a:solidFill>
                  <a:srgbClr val="002060"/>
                </a:solidFill>
              </a:rPr>
              <a:t> su producto en el transporte.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75720"/>
            <a:ext cx="1787260" cy="157781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38" y="3833472"/>
            <a:ext cx="1330606" cy="1776428"/>
          </a:xfrm>
          <a:prstGeom prst="rect">
            <a:avLst/>
          </a:prstGeom>
        </p:spPr>
      </p:pic>
      <p:pic>
        <p:nvPicPr>
          <p:cNvPr id="13" name="Picture 4" descr="Resultado de imagen de bobinas fo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15" y="3875720"/>
            <a:ext cx="1409193" cy="14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994028" y="3429000"/>
            <a:ext cx="113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SISTEMAS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06159" y="3448829"/>
            <a:ext cx="138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MATERIALES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6" name="Picture 6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83667"/>
            <a:ext cx="1622673" cy="16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de bobinas burbuj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20" y="3884092"/>
            <a:ext cx="1629188" cy="10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5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3 3. Soluciones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03908" y="1268760"/>
            <a:ext cx="7916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3.5 Manutención</a:t>
            </a:r>
          </a:p>
          <a:p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Para dar solución a las necesidades de almacenamiento y expedición de productos, contamos con palets de plástico, cajas y contenedores. Trabajamos con </a:t>
            </a:r>
            <a:r>
              <a:rPr lang="es-ES" dirty="0" err="1">
                <a:solidFill>
                  <a:srgbClr val="002060"/>
                </a:solidFill>
              </a:rPr>
              <a:t>partner</a:t>
            </a:r>
            <a:r>
              <a:rPr lang="es-ES" dirty="0">
                <a:solidFill>
                  <a:srgbClr val="002060"/>
                </a:solidFill>
              </a:rPr>
              <a:t> que nos aportan productos de uso retornable, duraderos y sostenibles que aporten ahorro a sus inversiones.</a:t>
            </a:r>
          </a:p>
        </p:txBody>
      </p:sp>
      <p:pic>
        <p:nvPicPr>
          <p:cNvPr id="15" name="Picture 4" descr="Z:\PROVEEDORES\PLASGAD\Imagenes oficiales\PALET 110 PLUS\ma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53" y="3140968"/>
            <a:ext cx="2912567" cy="18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3691483"/>
            <a:ext cx="3290257" cy="225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45" y="4938875"/>
            <a:ext cx="2105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907704" y="3347700"/>
            <a:ext cx="12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PRODUCTO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706159" y="3356992"/>
            <a:ext cx="140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SOLUCIONES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6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    4. Estabilidad de las cargas.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48130"/>
            <a:ext cx="2003924" cy="304992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032688"/>
            <a:ext cx="3756645" cy="239302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1452" y="1628800"/>
            <a:ext cx="8305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Estamos desarrollando el nuevo  NEWTON CENTER para ESPAÑA y PORTUGAL.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En este centro vamos a poder aportar un informe sobre la normativa EUMOS 40509.</a:t>
            </a:r>
          </a:p>
        </p:txBody>
      </p:sp>
    </p:spTree>
    <p:extLst>
      <p:ext uri="{BB962C8B-B14F-4D97-AF65-F5344CB8AC3E}">
        <p14:creationId xmlns:p14="http://schemas.microsoft.com/office/powerpoint/2010/main" val="310809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    4.2 Prevenir es mejor que curar..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65" y="4204653"/>
            <a:ext cx="2466975" cy="1847850"/>
          </a:xfr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9"/>
          <a:stretch/>
        </p:blipFill>
        <p:spPr>
          <a:xfrm>
            <a:off x="2772991" y="1730085"/>
            <a:ext cx="2159049" cy="212176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7" r="13065"/>
          <a:stretch/>
        </p:blipFill>
        <p:spPr>
          <a:xfrm>
            <a:off x="6003316" y="2138334"/>
            <a:ext cx="3190968" cy="258133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7" y="1711204"/>
            <a:ext cx="2168127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8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    4.3 No solo estabilidad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uan Guillermo\Documents\Documentos Antiguos\Clientes SP\J Garcia Carrion\IMG_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1944216" cy="26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uan Guillermo\Documents\Documentos Antiguos\Clientes SP\Calvo\2012-10-11 11.04.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50" y="2123918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uan Guillermo\Documents\Documentos Antiguos\Clientes SP\Cofrusa\Cofrusa\file1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4221088"/>
            <a:ext cx="2540100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uan Guillermo\Documents\Documentos Antiguos\Clientes SP\Aguadoy fontaga\2011-11-05 Fotos auditoría, Agua Doy, Fontaga\IMG_03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26" y="4190440"/>
            <a:ext cx="2770027" cy="20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7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    4.4 Medir es la clave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 descr="Lord-Kelvin_1824-1907_-350x3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559" y="2197280"/>
            <a:ext cx="3064148" cy="333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446876" y="2420888"/>
            <a:ext cx="381642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02060"/>
                </a:solidFill>
              </a:rPr>
              <a:t>William Thomson (Lord Kelvin) 1824 – 1907 dijo: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4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dirty="0">
                <a:solidFill>
                  <a:srgbClr val="002060"/>
                </a:solidFill>
              </a:rPr>
              <a:t>“</a:t>
            </a:r>
            <a:r>
              <a:rPr lang="es-ES" sz="2400" i="1" dirty="0">
                <a:solidFill>
                  <a:srgbClr val="002060"/>
                </a:solidFill>
              </a:rPr>
              <a:t>Si no lo puedes medir, no lo puedes mejorar, Todo lo que no puede mejorar, tiende a degradarse</a:t>
            </a:r>
            <a:r>
              <a:rPr lang="es-ES" sz="2400" dirty="0">
                <a:solidFill>
                  <a:srgbClr val="00206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9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965" y="5618386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24" y="4077072"/>
            <a:ext cx="8229600" cy="237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43327" y="3032956"/>
            <a:ext cx="747799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u="sng" dirty="0">
                <a:solidFill>
                  <a:srgbClr val="002060"/>
                </a:solidFill>
              </a:rPr>
              <a:t>Proyectos Integrales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-180528" y="3312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2060"/>
                </a:solidFill>
              </a:rPr>
              <a:t>5.Gestion de proyectos.</a:t>
            </a:r>
          </a:p>
        </p:txBody>
      </p:sp>
    </p:spTree>
    <p:extLst>
      <p:ext uri="{BB962C8B-B14F-4D97-AF65-F5344CB8AC3E}">
        <p14:creationId xmlns:p14="http://schemas.microsoft.com/office/powerpoint/2010/main" val="248880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965" y="5618386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99276" y="486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2060"/>
                </a:solidFill>
              </a:rPr>
              <a:t>GESTIÓN DE PROYECTOS</a:t>
            </a:r>
          </a:p>
        </p:txBody>
      </p:sp>
      <p:sp>
        <p:nvSpPr>
          <p:cNvPr id="9" name="8 Elipse"/>
          <p:cNvSpPr/>
          <p:nvPr/>
        </p:nvSpPr>
        <p:spPr>
          <a:xfrm>
            <a:off x="1547664" y="4491694"/>
            <a:ext cx="2520280" cy="1278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OPERATIVA</a:t>
            </a:r>
            <a:r>
              <a:rPr lang="es-ES" dirty="0"/>
              <a:t> </a:t>
            </a:r>
          </a:p>
        </p:txBody>
      </p:sp>
      <p:sp>
        <p:nvSpPr>
          <p:cNvPr id="11" name="10 Elipse"/>
          <p:cNvSpPr/>
          <p:nvPr/>
        </p:nvSpPr>
        <p:spPr>
          <a:xfrm>
            <a:off x="5436096" y="4510272"/>
            <a:ext cx="2664296" cy="1241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PRODUCCIÓN</a:t>
            </a:r>
          </a:p>
        </p:txBody>
      </p:sp>
      <p:sp>
        <p:nvSpPr>
          <p:cNvPr id="12" name="11 Elipse"/>
          <p:cNvSpPr/>
          <p:nvPr/>
        </p:nvSpPr>
        <p:spPr>
          <a:xfrm>
            <a:off x="3519943" y="2442960"/>
            <a:ext cx="2388265" cy="1246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PRODUCTO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119162" y="1628800"/>
            <a:ext cx="7477993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solidFill>
                  <a:srgbClr val="002060"/>
                </a:solidFill>
              </a:rPr>
              <a:t>Proyectos de integración</a:t>
            </a:r>
          </a:p>
        </p:txBody>
      </p:sp>
    </p:spTree>
    <p:extLst>
      <p:ext uri="{BB962C8B-B14F-4D97-AF65-F5344CB8AC3E}">
        <p14:creationId xmlns:p14="http://schemas.microsoft.com/office/powerpoint/2010/main" val="182256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PERSONALIZADA</a:t>
            </a:r>
            <a:endParaRPr lang="es-E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965" y="5618386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24" y="4077072"/>
            <a:ext cx="8229600" cy="237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99276" y="486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2060"/>
                </a:solidFill>
              </a:rPr>
              <a:t>GESTIÓN DE PROYECTOS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6" y="3397154"/>
            <a:ext cx="3903715" cy="219208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99" y="3397154"/>
            <a:ext cx="3893436" cy="21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76" y="33445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PRESENTACION FIJAPLAST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Datos generales de FIJAPLAST.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Líneas de negocio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Gama de productos</a:t>
            </a:r>
            <a:r>
              <a:rPr lang="es-ES_tradnl" dirty="0"/>
              <a:t> </a:t>
            </a:r>
            <a:r>
              <a:rPr lang="es-ES_tradnl" b="1" dirty="0">
                <a:solidFill>
                  <a:srgbClr val="002060"/>
                </a:solidFill>
              </a:rPr>
              <a:t>/ Soluciones.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Estabilidad de cargas.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Gestión de proyectos.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b="1" dirty="0">
                <a:solidFill>
                  <a:srgbClr val="002060"/>
                </a:solidFill>
              </a:rPr>
              <a:t>Propuesta de valor.</a:t>
            </a:r>
            <a:endParaRPr lang="es-ES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056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2" y="1196752"/>
            <a:ext cx="8657221" cy="518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965" y="5618386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24" y="4077072"/>
            <a:ext cx="8229600" cy="237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722474" y="26797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Ensacado Fertilizantes</a:t>
            </a:r>
            <a:endParaRPr lang="es-E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0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965" y="5618386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24" y="4077072"/>
            <a:ext cx="8229600" cy="237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4" y="728031"/>
            <a:ext cx="7369101" cy="533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722474" y="26797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Agrupación ¼ palet alimentación</a:t>
            </a:r>
            <a:endParaRPr lang="es-E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71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965" y="5618386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24" y="4077072"/>
            <a:ext cx="8229600" cy="237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9060307" cy="38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722474" y="26797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Alta producción Sector </a:t>
            </a:r>
            <a:r>
              <a:rPr lang="es-ES_tradnl" sz="3200" b="1" dirty="0" err="1">
                <a:solidFill>
                  <a:srgbClr val="002060"/>
                </a:solidFill>
              </a:rPr>
              <a:t>Retail</a:t>
            </a:r>
            <a:endParaRPr lang="es-E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3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965" y="5618386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24" y="4077072"/>
            <a:ext cx="8229600" cy="237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722474" y="267979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002060"/>
                </a:solidFill>
              </a:rPr>
              <a:t>Preparación pedidos – E-</a:t>
            </a:r>
            <a:r>
              <a:rPr lang="es-ES_tradnl" sz="3200" b="1" dirty="0" err="1">
                <a:solidFill>
                  <a:srgbClr val="002060"/>
                </a:solidFill>
              </a:rPr>
              <a:t>commerce</a:t>
            </a:r>
            <a:endParaRPr lang="es-ES" sz="3200" b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3" y="1916831"/>
            <a:ext cx="7592801" cy="403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919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71385" y="1772816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b="1" u="sng" dirty="0">
              <a:solidFill>
                <a:srgbClr val="002060"/>
              </a:solidFill>
            </a:endParaRPr>
          </a:p>
          <a:p>
            <a:endParaRPr lang="es-ES" b="1" u="sng" dirty="0">
              <a:solidFill>
                <a:srgbClr val="00206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2718" y="267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2060"/>
                </a:solidFill>
              </a:rPr>
              <a:t>FINALES DE LÍNEA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521" y="16644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- Sistemas de Flejado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18" y="2591653"/>
            <a:ext cx="3672408" cy="206573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91653"/>
            <a:ext cx="2495920" cy="34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9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71385" y="1772816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b="1" u="sng" dirty="0">
              <a:solidFill>
                <a:srgbClr val="002060"/>
              </a:solidFill>
            </a:endParaRPr>
          </a:p>
          <a:p>
            <a:endParaRPr lang="es-ES" b="1" u="sng" dirty="0">
              <a:solidFill>
                <a:srgbClr val="00206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2718" y="267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2060"/>
                </a:solidFill>
              </a:rPr>
              <a:t>FINALES DE LÍNEA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521" y="16644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- Sistemas de enfardado</a:t>
            </a:r>
          </a:p>
        </p:txBody>
      </p:sp>
      <p:pic>
        <p:nvPicPr>
          <p:cNvPr id="9" name="Picture 2" descr="Technoplat 3000 - Fot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6" y="3301251"/>
            <a:ext cx="1888307" cy="222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2376264" cy="2642120"/>
          </a:xfrm>
          <a:prstGeom prst="rect">
            <a:avLst/>
          </a:prstGeom>
        </p:spPr>
      </p:pic>
      <p:pic>
        <p:nvPicPr>
          <p:cNvPr id="11" name="Picture 4" descr="MANC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27864"/>
          <a:stretch/>
        </p:blipFill>
        <p:spPr bwMode="auto">
          <a:xfrm>
            <a:off x="5728439" y="2970977"/>
            <a:ext cx="3100437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15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71385" y="1772816"/>
            <a:ext cx="7344816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_tradnl" b="1" u="sng" dirty="0">
              <a:solidFill>
                <a:srgbClr val="002060"/>
              </a:solidFill>
            </a:endParaRPr>
          </a:p>
          <a:p>
            <a:endParaRPr lang="es-ES" b="1" u="sng" dirty="0">
              <a:solidFill>
                <a:srgbClr val="002060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2718" y="267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002060"/>
                </a:solidFill>
              </a:rPr>
              <a:t>FINALES DE LÍNEA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521" y="166448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solidFill>
                  <a:srgbClr val="002060"/>
                </a:solidFill>
              </a:rPr>
              <a:t>- Sistemas de encajado y Clasificación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65902"/>
            <a:ext cx="2828980" cy="232466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t="33869"/>
          <a:stretch/>
        </p:blipFill>
        <p:spPr>
          <a:xfrm>
            <a:off x="4071806" y="3165902"/>
            <a:ext cx="4625318" cy="20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1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24" y="1164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    6. Propuesta de valor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89" y="1617528"/>
            <a:ext cx="8229600" cy="3949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_tradnl" sz="2400" dirty="0">
                <a:solidFill>
                  <a:srgbClr val="002060"/>
                </a:solidFill>
              </a:rPr>
              <a:t>Interlocutor único. </a:t>
            </a:r>
          </a:p>
          <a:p>
            <a:pPr>
              <a:buFont typeface="Wingdings" pitchFamily="2" charset="2"/>
              <a:buChar char="ü"/>
            </a:pPr>
            <a:r>
              <a:rPr lang="es-ES_tradnl" sz="2400" dirty="0">
                <a:solidFill>
                  <a:srgbClr val="002060"/>
                </a:solidFill>
              </a:rPr>
              <a:t>Estudio de costes y propuestas de mejora.</a:t>
            </a:r>
          </a:p>
          <a:p>
            <a:pPr>
              <a:buFont typeface="Wingdings" pitchFamily="2" charset="2"/>
              <a:buChar char="ü"/>
            </a:pPr>
            <a:r>
              <a:rPr lang="es-ES_tradnl" sz="2400" dirty="0">
                <a:solidFill>
                  <a:srgbClr val="002060"/>
                </a:solidFill>
              </a:rPr>
              <a:t>Proyecto personalizado « llave en mano »</a:t>
            </a:r>
          </a:p>
          <a:p>
            <a:pPr>
              <a:buFont typeface="Wingdings" pitchFamily="2" charset="2"/>
              <a:buChar char="ü"/>
            </a:pPr>
            <a:r>
              <a:rPr lang="es-ES_tradnl" sz="2400" dirty="0">
                <a:solidFill>
                  <a:srgbClr val="002060"/>
                </a:solidFill>
              </a:rPr>
              <a:t>Ahorro económico garantizado.</a:t>
            </a:r>
          </a:p>
          <a:p>
            <a:pPr>
              <a:buFont typeface="Wingdings" pitchFamily="2" charset="2"/>
              <a:buChar char="ü"/>
            </a:pPr>
            <a:r>
              <a:rPr lang="es-ES_tradnl" sz="2400" dirty="0">
                <a:solidFill>
                  <a:srgbClr val="002060"/>
                </a:solidFill>
              </a:rPr>
              <a:t>Seguimiento del proyecto 24 / 7. </a:t>
            </a:r>
          </a:p>
          <a:p>
            <a:pPr>
              <a:buFont typeface="Wingdings" pitchFamily="2" charset="2"/>
              <a:buChar char="ü"/>
            </a:pPr>
            <a:r>
              <a:rPr lang="es-ES_tradnl" sz="2400" dirty="0">
                <a:solidFill>
                  <a:srgbClr val="002060"/>
                </a:solidFill>
              </a:rPr>
              <a:t>Formación continuada del personal.</a:t>
            </a:r>
          </a:p>
          <a:p>
            <a:pPr>
              <a:buFont typeface="Wingdings" pitchFamily="2" charset="2"/>
              <a:buChar char="ü"/>
            </a:pPr>
            <a:r>
              <a:rPr lang="es-ES_tradnl" sz="2400" dirty="0">
                <a:solidFill>
                  <a:srgbClr val="002060"/>
                </a:solidFill>
              </a:rPr>
              <a:t>Desarrollo de nuevas operativas  I+D+I</a:t>
            </a:r>
          </a:p>
          <a:p>
            <a:pPr>
              <a:buFont typeface="Wingdings" pitchFamily="2" charset="2"/>
              <a:buChar char="ü"/>
            </a:pPr>
            <a:endParaRPr lang="es-ES_tradnl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_tradnl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ES_tradnl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002060"/>
              </a:solidFill>
            </a:endParaRPr>
          </a:p>
          <a:p>
            <a:endParaRPr lang="es-ES_tradnl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534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24" y="86915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s-ES_tradnl" sz="6000" b="1" u="sng" dirty="0">
                <a:solidFill>
                  <a:srgbClr val="002060"/>
                </a:solidFill>
              </a:rPr>
            </a:br>
            <a:r>
              <a:rPr lang="es-ES_tradnl" sz="6000" b="1" u="sng" dirty="0">
                <a:solidFill>
                  <a:srgbClr val="002060"/>
                </a:solidFill>
              </a:rPr>
              <a:t>¡MUCHAS GRACIAS!</a:t>
            </a:r>
            <a:br>
              <a:rPr lang="es-ES_tradnl" sz="6000" b="1" u="sng" dirty="0">
                <a:solidFill>
                  <a:srgbClr val="002060"/>
                </a:solidFill>
              </a:rPr>
            </a:br>
            <a:br>
              <a:rPr lang="es-ES_tradnl" sz="6000" b="1" u="sng" dirty="0">
                <a:solidFill>
                  <a:srgbClr val="002060"/>
                </a:solidFill>
              </a:rPr>
            </a:br>
            <a:r>
              <a:rPr lang="es-ES_tradnl" sz="4900" b="1" dirty="0">
                <a:solidFill>
                  <a:srgbClr val="002060"/>
                </a:solidFill>
              </a:rPr>
              <a:t>  ¿ En que podemos ayudarte?</a:t>
            </a:r>
            <a:endParaRPr lang="es-ES" sz="4900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22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 descr="Resultado de imagen de h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5511"/>
            <a:ext cx="2661197" cy="128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66" y="2220830"/>
            <a:ext cx="2470997" cy="247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427061"/>
            <a:ext cx="2072896" cy="164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 descr="Resultado de imagen de p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33" y="5135975"/>
            <a:ext cx="27336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4" descr="Resultado de imagen de ale ho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2" y="4902841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6" y="3086034"/>
            <a:ext cx="1754731" cy="58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6" b="24980"/>
          <a:stretch/>
        </p:blipFill>
        <p:spPr bwMode="auto">
          <a:xfrm>
            <a:off x="5461077" y="4067905"/>
            <a:ext cx="1915447" cy="10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1" y="1482333"/>
            <a:ext cx="1591943" cy="159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2" y="4052036"/>
            <a:ext cx="1656184" cy="11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" descr="Resultado de imagen de grupo hinojos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AutoShape 4" descr="Resultado de imagen de grupo hinojosa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AutoShape 7" descr="Resultado de imagen de gallina blanca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9" name="Picture 15" descr="Resultado de imagen de lid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16" y="620901"/>
            <a:ext cx="1036636" cy="10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Resultado de imagen de pulev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73" y="457052"/>
            <a:ext cx="1653463" cy="1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Resultado de imagen de mahou san migue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5" y="548475"/>
            <a:ext cx="1969840" cy="10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01" y="3236496"/>
            <a:ext cx="2864126" cy="46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47" y="790291"/>
            <a:ext cx="2306885" cy="51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Resultado de imagen de TIENDA ANIMAL 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t="37787" r="14992" b="38241"/>
          <a:stretch/>
        </p:blipFill>
        <p:spPr bwMode="auto">
          <a:xfrm>
            <a:off x="2603500" y="4052036"/>
            <a:ext cx="2857577" cy="10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Resultado de imagen de game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/>
          <a:stretch/>
        </p:blipFill>
        <p:spPr bwMode="auto">
          <a:xfrm>
            <a:off x="7260664" y="3868603"/>
            <a:ext cx="1943453" cy="135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Resultado de imagen de CORTIZO PNG"/>
          <p:cNvSpPr>
            <a:spLocks noChangeAspect="1" noChangeArrowheads="1"/>
          </p:cNvSpPr>
          <p:nvPr/>
        </p:nvSpPr>
        <p:spPr bwMode="auto">
          <a:xfrm>
            <a:off x="155575" y="-509588"/>
            <a:ext cx="4286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0" descr="Resultado de imagen de CORTIZO PNG"/>
          <p:cNvSpPr>
            <a:spLocks noChangeAspect="1" noChangeArrowheads="1"/>
          </p:cNvSpPr>
          <p:nvPr/>
        </p:nvSpPr>
        <p:spPr bwMode="auto">
          <a:xfrm>
            <a:off x="307975" y="-357188"/>
            <a:ext cx="4286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2" descr="Resultado de imagen de CORTIZO PNG"/>
          <p:cNvSpPr>
            <a:spLocks noChangeAspect="1" noChangeArrowheads="1"/>
          </p:cNvSpPr>
          <p:nvPr/>
        </p:nvSpPr>
        <p:spPr bwMode="auto">
          <a:xfrm>
            <a:off x="460375" y="-204788"/>
            <a:ext cx="4286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4" descr="Resultado de imagen de CORTIZO PNG"/>
          <p:cNvSpPr>
            <a:spLocks noChangeAspect="1" noChangeArrowheads="1"/>
          </p:cNvSpPr>
          <p:nvPr/>
        </p:nvSpPr>
        <p:spPr bwMode="auto">
          <a:xfrm>
            <a:off x="612775" y="-52388"/>
            <a:ext cx="42862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0" name="Picture 16" descr="Resultado de imagen de CORTIZO PN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6" b="36246"/>
          <a:stretch/>
        </p:blipFill>
        <p:spPr bwMode="auto">
          <a:xfrm>
            <a:off x="446876" y="5485829"/>
            <a:ext cx="2673358" cy="7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39" y="1903136"/>
            <a:ext cx="1718883" cy="96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91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02060"/>
                </a:solidFill>
              </a:rPr>
              <a:t>1. Datos generales de FIJAPLAST. 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3240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>
                <a:solidFill>
                  <a:srgbClr val="002060"/>
                </a:solidFill>
              </a:rPr>
              <a:t>Experiencia de más de 30 años en el sector del embalaje.</a:t>
            </a:r>
          </a:p>
          <a:p>
            <a:pPr algn="just"/>
            <a:r>
              <a:rPr lang="es-ES_tradnl" dirty="0">
                <a:solidFill>
                  <a:srgbClr val="002060"/>
                </a:solidFill>
              </a:rPr>
              <a:t>Especialización en finales de línea y embalaje terciario o de transporte.</a:t>
            </a:r>
          </a:p>
          <a:p>
            <a:pPr algn="just"/>
            <a:r>
              <a:rPr lang="es-ES_tradnl" dirty="0">
                <a:solidFill>
                  <a:srgbClr val="002060"/>
                </a:solidFill>
              </a:rPr>
              <a:t>Somos un equipo de personas, distribuidos en departamentos; comercial, servicio técnico, logística, calidad, ingeniería y marketing.</a:t>
            </a:r>
          </a:p>
          <a:p>
            <a:pPr algn="just"/>
            <a:r>
              <a:rPr lang="es-ES_tradnl" dirty="0">
                <a:solidFill>
                  <a:srgbClr val="002060"/>
                </a:solidFill>
              </a:rPr>
              <a:t>Disponemos de 5 delegaciones: Granada, Sevilla, Málaga, Madrid y Galicia.</a:t>
            </a:r>
          </a:p>
          <a:p>
            <a:pPr marL="0" indent="0" algn="just">
              <a:buNone/>
            </a:pPr>
            <a:endParaRPr lang="es-ES_trad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rgbClr val="002060"/>
              </a:solidFill>
            </a:endParaRPr>
          </a:p>
          <a:p>
            <a:endParaRPr lang="es-ES_tradnl" dirty="0">
              <a:solidFill>
                <a:srgbClr val="002060"/>
              </a:solidFill>
            </a:endParaRPr>
          </a:p>
          <a:p>
            <a:endParaRPr lang="es-ES_tradnl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002060"/>
                </a:solidFill>
              </a:rPr>
              <a:t>     </a:t>
            </a:r>
            <a:r>
              <a:rPr lang="es-ES" b="1" dirty="0">
                <a:solidFill>
                  <a:srgbClr val="002060"/>
                </a:solidFill>
              </a:rPr>
              <a:t>Localizaciones FIJAPLAST</a:t>
            </a:r>
          </a:p>
        </p:txBody>
      </p:sp>
      <p:pic>
        <p:nvPicPr>
          <p:cNvPr id="4" name="Picture 4" descr="Fijaplast en Andaluc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10" y="1438802"/>
            <a:ext cx="4931586" cy="43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910334" y="4001244"/>
            <a:ext cx="1735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Central Granada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910928" y="4675202"/>
            <a:ext cx="2059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Delegación Andalucía </a:t>
            </a:r>
          </a:p>
          <a:p>
            <a:r>
              <a:rPr lang="es-ES" sz="1600" b="1" dirty="0">
                <a:solidFill>
                  <a:srgbClr val="0070C0"/>
                </a:solidFill>
              </a:rPr>
              <a:t>Occidental</a:t>
            </a:r>
          </a:p>
          <a:p>
            <a:r>
              <a:rPr lang="es-ES" sz="1600" dirty="0"/>
              <a:t> </a:t>
            </a: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99592" y="1556792"/>
            <a:ext cx="17376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Delegación Galicia</a:t>
            </a:r>
          </a:p>
          <a:p>
            <a:r>
              <a:rPr lang="es-ES" sz="1600" dirty="0"/>
              <a:t> </a:t>
            </a: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707904" y="2783250"/>
            <a:ext cx="179376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Delegación Madrid</a:t>
            </a:r>
          </a:p>
          <a:p>
            <a:r>
              <a:rPr lang="es-ES" sz="1600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7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alor 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46" y="2420888"/>
            <a:ext cx="5944290" cy="365802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4 Rectángulo"/>
          <p:cNvSpPr/>
          <p:nvPr/>
        </p:nvSpPr>
        <p:spPr>
          <a:xfrm>
            <a:off x="1043607" y="1189782"/>
            <a:ext cx="75635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Valor 360</a:t>
            </a:r>
          </a:p>
          <a:p>
            <a:pPr algn="just"/>
            <a:r>
              <a:rPr lang="es-ES" dirty="0">
                <a:solidFill>
                  <a:srgbClr val="002060"/>
                </a:solidFill>
              </a:rPr>
              <a:t>Este concepto define la misión de Fijaplast, la obligación de satisfacer las necesidades de embalaje de nuestros clientes ofreciéndoles un servicio completo.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64524" y="620688"/>
            <a:ext cx="494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002060"/>
                </a:solidFill>
              </a:rPr>
              <a:t>1. Datos generales de FIJAPLAST</a:t>
            </a:r>
            <a:endParaRPr lang="es-ES" sz="2800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7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863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    2. Líneas de negocio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dirty="0">
                <a:solidFill>
                  <a:srgbClr val="002060"/>
                </a:solidFill>
              </a:rPr>
              <a:t>Nuestras líneas de trabajo son 2 y basadas en los puntos que indicamos: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Gestión de proyectos y soluciones 360º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Maquinaria de primeras marcas.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Líneas de clasificación.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Instalaciones y soluciones finales de línea.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Servicio post-venta.</a:t>
            </a:r>
          </a:p>
          <a:p>
            <a:r>
              <a:rPr lang="es-ES_tradnl" b="1" dirty="0">
                <a:solidFill>
                  <a:srgbClr val="002060"/>
                </a:solidFill>
              </a:rPr>
              <a:t>Suministro de materiales de embalaje</a:t>
            </a:r>
            <a:r>
              <a:rPr lang="es-ES_tradnl" dirty="0">
                <a:solidFill>
                  <a:srgbClr val="002060"/>
                </a:solidFill>
              </a:rPr>
              <a:t>. 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Estudio de costes de embalaje y reducción de  PLÁSTICO.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Comprometidos con el medio ambiente.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Productos retornables y duraderos.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Actualización de productos.</a:t>
            </a:r>
          </a:p>
          <a:p>
            <a:pPr lvl="1"/>
            <a:r>
              <a:rPr lang="es-ES_tradnl" dirty="0">
                <a:solidFill>
                  <a:srgbClr val="002060"/>
                </a:solidFill>
              </a:rPr>
              <a:t>Productos sostenibles.</a:t>
            </a:r>
          </a:p>
          <a:p>
            <a:pPr lvl="1"/>
            <a:endParaRPr lang="es-ES_tradnl" dirty="0">
              <a:solidFill>
                <a:srgbClr val="002060"/>
              </a:solidFill>
            </a:endParaRPr>
          </a:p>
          <a:p>
            <a:endParaRPr lang="es-ES_tradnl" dirty="0">
              <a:solidFill>
                <a:srgbClr val="002060"/>
              </a:solidFill>
            </a:endParaRPr>
          </a:p>
          <a:p>
            <a:endParaRPr lang="es-ES_tradnl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3 3.Gama de productos / Soluciones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99592" y="1280220"/>
            <a:ext cx="7816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3.1 Estabilidad de cargas sobre palets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Que un palet de cualquier producto llegue a su destino en perfectas condiciones, es un proceso en el que influyen factores de transporte, meteorológicos… etc.</a:t>
            </a:r>
          </a:p>
          <a:p>
            <a:pPr algn="just"/>
            <a:r>
              <a:rPr lang="es-ES" dirty="0">
                <a:solidFill>
                  <a:srgbClr val="002060"/>
                </a:solidFill>
              </a:rPr>
              <a:t>El conjugar el trabajo de máquina y consumible es fundamental para conseguir grandes ahorros de costes y mejoras en la estabilidad de la cargas paletizadas. Las principales máquinas que se usan en éste proceso son envolvedoras y flejadoras verticales y consumibles como film estirables de altos rendimiento, flejes y productos diseñados para prevenir daños provocados por impactos.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61" y="1188818"/>
            <a:ext cx="1620542" cy="5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eumos.eu/wp-content/uploads/2015/04/eum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04" y="4703607"/>
            <a:ext cx="85286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689167" y="5013176"/>
            <a:ext cx="31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002060"/>
                </a:solidFill>
              </a:rPr>
              <a:t>+</a:t>
            </a:r>
            <a:endParaRPr lang="es-ES" sz="5400" b="1" dirty="0">
              <a:solidFill>
                <a:srgbClr val="00206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56" y="4759763"/>
            <a:ext cx="1728192" cy="50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09" y="5546849"/>
            <a:ext cx="1807485" cy="4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85603"/>
            <a:ext cx="3753272" cy="1631857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3370329" y="41397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SOLUCION CONJUNTA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292824" y="5085184"/>
            <a:ext cx="31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002060"/>
                </a:solidFill>
              </a:rPr>
              <a:t>+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23.235.223.8/wp-content/uploads/2016/01/RQ-8CSD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6" y="285293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b="1" dirty="0">
                <a:solidFill>
                  <a:srgbClr val="002060"/>
                </a:solidFill>
              </a:rPr>
              <a:t>3 3.Soluciones</a:t>
            </a:r>
            <a:r>
              <a:rPr lang="es-ES_tradnl" dirty="0">
                <a:solidFill>
                  <a:srgbClr val="002060"/>
                </a:solidFill>
              </a:rPr>
              <a:t>.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44" y="386764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804" y="5565805"/>
            <a:ext cx="1578640" cy="90543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99592" y="126876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3.3Agrupación y embolsado</a:t>
            </a:r>
          </a:p>
          <a:p>
            <a:endParaRPr lang="es-ES" b="1" dirty="0">
              <a:solidFill>
                <a:srgbClr val="002060"/>
              </a:solidFill>
            </a:endParaRPr>
          </a:p>
          <a:p>
            <a:pPr algn="just"/>
            <a:r>
              <a:rPr lang="es-ES" dirty="0">
                <a:solidFill>
                  <a:srgbClr val="002060"/>
                </a:solidFill>
              </a:rPr>
              <a:t>Hay una multitud de productos que necesitan ser agrupados o embolsados, bien para su correcta manipulación en el transporte o para mantener las propiedades del producto tanto si es producto alimentario o industrial.</a:t>
            </a:r>
          </a:p>
        </p:txBody>
      </p:sp>
      <p:pic>
        <p:nvPicPr>
          <p:cNvPr id="10" name="Picture 6" descr="Resultado de imagen de BP800 SMIP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90" y="3375253"/>
            <a:ext cx="3327658" cy="24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490347" y="2996952"/>
            <a:ext cx="254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SISTEMA RETRACTILADO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43608" y="2996952"/>
            <a:ext cx="376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002060"/>
                </a:solidFill>
              </a:rPr>
              <a:t>SISTEMA FLEJADO-ESCRUADRADORA</a:t>
            </a:r>
            <a:endParaRPr lang="es-E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26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767</Words>
  <Application>Microsoft Macintosh PowerPoint</Application>
  <PresentationFormat>Presentación en pantalla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Tema de Office</vt:lpstr>
      <vt:lpstr>Presentación de PowerPoint</vt:lpstr>
      <vt:lpstr>PRESENTACION FIJAPLAST</vt:lpstr>
      <vt:lpstr>Presentación de PowerPoint</vt:lpstr>
      <vt:lpstr>1. Datos generales de FIJAPLAST. </vt:lpstr>
      <vt:lpstr>     Localizaciones FIJAPLAST</vt:lpstr>
      <vt:lpstr>Presentación de PowerPoint</vt:lpstr>
      <vt:lpstr>    2. Líneas de negocio</vt:lpstr>
      <vt:lpstr>3 3.Gama de productos / Soluciones.</vt:lpstr>
      <vt:lpstr>3 3.Soluciones.</vt:lpstr>
      <vt:lpstr>3 3.Soluciones.</vt:lpstr>
      <vt:lpstr>3 3.Soluciones.</vt:lpstr>
      <vt:lpstr>3 3. Soluciones.</vt:lpstr>
      <vt:lpstr>    4. Estabilidad de las cargas.</vt:lpstr>
      <vt:lpstr>    4.2 Prevenir es mejor que curar..</vt:lpstr>
      <vt:lpstr>    4.3 No solo estabilidad</vt:lpstr>
      <vt:lpstr>    4.4 Medir es la clave </vt:lpstr>
      <vt:lpstr>Presentación de PowerPoint</vt:lpstr>
      <vt:lpstr>Presentación de PowerPoint</vt:lpstr>
      <vt:lpstr>SOLUCIÓN PERSONALIZADA</vt:lpstr>
      <vt:lpstr>Ensacado Fertilizantes</vt:lpstr>
      <vt:lpstr>Agrupación ¼ palet alimentación</vt:lpstr>
      <vt:lpstr>Alta producción Sector Retail</vt:lpstr>
      <vt:lpstr>Preparación pedidos – E-commerce</vt:lpstr>
      <vt:lpstr>- Sistemas de Flejado</vt:lpstr>
      <vt:lpstr>- Sistemas de enfardado</vt:lpstr>
      <vt:lpstr>- Sistemas de encajado y Clasificación</vt:lpstr>
      <vt:lpstr>    6. Propuesta de valor</vt:lpstr>
      <vt:lpstr> ¡MUCHAS GRACIAS!    ¿ En que podemos ayudarte?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CRECER PROFESIONALMENTE</dc:title>
  <dc:creator>Jose Luis</dc:creator>
  <cp:lastModifiedBy>Luis Bullejos Villegas</cp:lastModifiedBy>
  <cp:revision>101</cp:revision>
  <dcterms:created xsi:type="dcterms:W3CDTF">2017-09-18T11:39:45Z</dcterms:created>
  <dcterms:modified xsi:type="dcterms:W3CDTF">2021-03-08T09:11:13Z</dcterms:modified>
</cp:coreProperties>
</file>